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77" r:id="rId4"/>
    <p:sldMasterId id="2147483692" r:id="rId5"/>
  </p:sldMasterIdLst>
  <p:notesMasterIdLst>
    <p:notesMasterId r:id="rId19"/>
  </p:notesMasterIdLst>
  <p:handoutMasterIdLst>
    <p:handoutMasterId r:id="rId20"/>
  </p:handoutMasterIdLst>
  <p:sldIdLst>
    <p:sldId id="256" r:id="rId6"/>
    <p:sldId id="258" r:id="rId7"/>
    <p:sldId id="264" r:id="rId8"/>
    <p:sldId id="265" r:id="rId9"/>
    <p:sldId id="266" r:id="rId10"/>
    <p:sldId id="261" r:id="rId11"/>
    <p:sldId id="262" r:id="rId12"/>
    <p:sldId id="259" r:id="rId13"/>
    <p:sldId id="268" r:id="rId14"/>
    <p:sldId id="269" r:id="rId15"/>
    <p:sldId id="270" r:id="rId16"/>
    <p:sldId id="271" r:id="rId17"/>
    <p:sldId id="267" r:id="rId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66"/>
    <a:srgbClr val="F2F2F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8" autoAdjust="0"/>
    <p:restoredTop sz="75915" autoAdjust="0"/>
  </p:normalViewPr>
  <p:slideViewPr>
    <p:cSldViewPr>
      <p:cViewPr varScale="1">
        <p:scale>
          <a:sx n="72" d="100"/>
          <a:sy n="72" d="100"/>
        </p:scale>
        <p:origin x="9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28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A7C97-7D02-434B-9918-01A2F3D53A0C}" type="datetimeFigureOut">
              <a:rPr lang="vi-VN" smtClean="0"/>
              <a:t>24/02/2016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F4F2F-672B-42D7-959A-03FCABF0C1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0765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EC775-880C-44CB-8AE2-3269D895F24F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310F0-22F4-44BC-9418-29B3E40774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6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30251" y="1905002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30250" y="434499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94E32-4170-4021-B719-95079F0FA93F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7E6E58-6A76-4BB3-9407-1346E2411A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22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5E30F-C99D-4A61-8237-38726863D826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73704A-09E0-4270-8585-5310F949EB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339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C9371-045D-4ACD-ACE6-E9AF1F4F348C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3600D0-AF3D-4F3F-AF2E-17F07C6439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12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DDA33-8AD1-454E-AFA9-0C37C3317A09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A85C9-D9B7-40D8-9156-9CA5FE2E85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327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4C83F-8D27-4444-997A-3EB7F26BAC8C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FDB9D-5785-4723-B920-B508B7A3D0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08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3BF61-869F-4F35-96E8-39D06E0AFD90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705841-80B2-4D3E-BC67-7779F36059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25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073E4-D9B9-4A4F-80AB-6F239C9C28AB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B5A95-897B-4EDA-9D07-542532FC94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78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00994-2A4C-43F3-9BCD-01B0FA4FB2F2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927238-30D2-4135-8435-7DCEBE8C9F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18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">
    <p:bg>
      <p:bgPr>
        <a:blipFill dpi="0" rotWithShape="1">
          <a:blip r:embed="rId7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>
          <a:xfrm>
            <a:off x="457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80BE87B-0B9D-4994-9E79-C1ADF90FF265}" type="datetime1">
              <a:rPr lang="vi-VN" smtClean="0">
                <a:solidFill>
                  <a:srgbClr val="4F81BD">
                    <a:lumMod val="20000"/>
                    <a:lumOff val="80000"/>
                  </a:srgbClr>
                </a:solidFill>
              </a:rPr>
              <a:pPr/>
              <a:t>24/02/2016</a:t>
            </a:fld>
            <a:endParaRPr lang="vi-VN">
              <a:solidFill>
                <a:srgbClr val="4F81BD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>
          <a:xfrm>
            <a:off x="3124200" y="652534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vi-VN">
                <a:solidFill>
                  <a:srgbClr val="4F81BD">
                    <a:lumMod val="20000"/>
                    <a:lumOff val="80000"/>
                  </a:srgbClr>
                </a:solidFill>
              </a:rPr>
              <a:t>Luận văn Thạc sĩ – Nguyễn Huy Khánh</a:t>
            </a:r>
            <a:endParaRPr lang="vi-VN" dirty="0">
              <a:solidFill>
                <a:srgbClr val="4F81BD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6553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C2633F2A-87B4-4B64-ACC1-BE300AF53389}" type="slidenum">
              <a:rPr lang="vi-VN" smtClean="0">
                <a:solidFill>
                  <a:srgbClr val="4F81BD">
                    <a:lumMod val="20000"/>
                    <a:lumOff val="80000"/>
                  </a:srgbClr>
                </a:solidFill>
              </a:rPr>
              <a:pPr/>
              <a:t>‹#›</a:t>
            </a:fld>
            <a:endParaRPr lang="vi-VN">
              <a:solidFill>
                <a:srgbClr val="4F81BD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000" y="227314"/>
            <a:ext cx="8382000" cy="443198"/>
          </a:xfrm>
        </p:spPr>
        <p:txBody>
          <a:bodyPr/>
          <a:lstStyle>
            <a:lvl1pPr>
              <a:defRPr sz="3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17"/>
            <p:custDataLst>
              <p:tags r:id="rId5"/>
            </p:custDataLst>
          </p:nvPr>
        </p:nvSpPr>
        <p:spPr>
          <a:xfrm>
            <a:off x="395537" y="1268415"/>
            <a:ext cx="8496944" cy="51847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57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68955" y="4344990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F2F2F2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722050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0" cap="none" spc="-150" normalizeH="0" baseline="0" noProof="0" dirty="0" smtClean="0">
                <a:ln w="3175"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n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bg>
      <p:bgPr>
        <a:blipFill dpi="0" rotWithShape="1">
          <a:blip r:embed="rId7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>
          <a:xfrm>
            <a:off x="457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12/09/2012</a:t>
            </a:r>
            <a:endParaRPr lang="vi-V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>
          <a:xfrm>
            <a:off x="3124200" y="652534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Kiến trúc phần mềm</a:t>
            </a:r>
            <a:endParaRPr lang="vi-V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6553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C2633F2A-87B4-4B64-ACC1-BE300AF53389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22" name="Title 2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000" y="227314"/>
            <a:ext cx="8382000" cy="443198"/>
          </a:xfrm>
        </p:spPr>
        <p:txBody>
          <a:bodyPr/>
          <a:lstStyle>
            <a:lvl1pPr>
              <a:defRPr sz="3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17"/>
            <p:custDataLst>
              <p:tags r:id="rId5"/>
            </p:custDataLst>
          </p:nvPr>
        </p:nvSpPr>
        <p:spPr>
          <a:xfrm>
            <a:off x="395537" y="1268415"/>
            <a:ext cx="8496944" cy="51847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6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with reference">
    <p:bg>
      <p:bgPr>
        <a:blipFill dpi="0" rotWithShape="1">
          <a:blip r:embed="rId8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>
          <a:xfrm>
            <a:off x="457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12/09/2012</a:t>
            </a:r>
            <a:endParaRPr lang="vi-V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>
          <a:xfrm>
            <a:off x="3124200" y="652534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Kiến trúc phần mềm</a:t>
            </a:r>
            <a:endParaRPr lang="vi-V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6553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C2633F2A-87B4-4B64-ACC1-BE300AF53389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22" name="Title 2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000" y="227314"/>
            <a:ext cx="8382000" cy="609398"/>
          </a:xfrm>
        </p:spPr>
        <p:txBody>
          <a:bodyPr/>
          <a:lstStyle>
            <a:lvl1pPr>
              <a:defRPr sz="4400">
                <a:latin typeface="+mj-lt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17"/>
            <p:custDataLst>
              <p:tags r:id="rId5"/>
            </p:custDataLst>
          </p:nvPr>
        </p:nvSpPr>
        <p:spPr>
          <a:xfrm>
            <a:off x="395537" y="1268415"/>
            <a:ext cx="8496944" cy="468086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</a:t>
            </a:r>
            <a:r>
              <a:rPr lang="vi-VN"/>
              <a:t>s</a:t>
            </a:r>
            <a:r>
              <a:rPr lang="en-US"/>
              <a:t>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  <p:custDataLst>
              <p:tags r:id="rId6"/>
            </p:custDataLst>
          </p:nvPr>
        </p:nvSpPr>
        <p:spPr>
          <a:xfrm>
            <a:off x="395288" y="6093298"/>
            <a:ext cx="8497887" cy="360099"/>
          </a:xfrm>
        </p:spPr>
        <p:txBody>
          <a:bodyPr anchor="b">
            <a:noAutofit/>
          </a:bodyPr>
          <a:lstStyle>
            <a:lvl1pPr marL="0" indent="0">
              <a:buFont typeface="Arial" pitchFamily="34" charset="0"/>
              <a:buNone/>
              <a:defRPr lang="en-US" sz="140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47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6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>
          <a:xfrm>
            <a:off x="457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12/09/2012</a:t>
            </a:r>
            <a:endParaRPr lang="vi-V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>
          <a:xfrm>
            <a:off x="3124200" y="652534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Kiến trúc phần mềm</a:t>
            </a:r>
            <a:endParaRPr lang="vi-V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6553200" y="652534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C2633F2A-87B4-4B64-ACC1-BE300AF53389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22" name="Title 2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000" y="227314"/>
            <a:ext cx="8382000" cy="609398"/>
          </a:xfrm>
        </p:spPr>
        <p:txBody>
          <a:bodyPr/>
          <a:lstStyle>
            <a:lvl1pPr>
              <a:defRPr sz="4400">
                <a:latin typeface="+mj-lt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65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7"/>
            <a:ext cx="8382000" cy="1877437"/>
          </a:xfrm>
        </p:spPr>
        <p:txBody>
          <a:bodyPr/>
          <a:lstStyle>
            <a:lvl1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354E0A-EA43-4ABC-A4FE-66B297451C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95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77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 sz="2400"/>
            </a:lvl1pPr>
            <a:lvl2pPr>
              <a:buClr>
                <a:srgbClr val="0F75BD"/>
              </a:buClr>
              <a:defRPr sz="2400"/>
            </a:lvl2pPr>
            <a:lvl3pPr marL="1201738" indent="-287338">
              <a:buClr>
                <a:schemeClr val="accent6"/>
              </a:buClr>
              <a:defRPr sz="2400"/>
            </a:lvl3pPr>
            <a:lvl4pPr>
              <a:buClr>
                <a:srgbClr val="0F75BD"/>
              </a:buClr>
              <a:defRPr sz="2400"/>
            </a:lvl4pPr>
            <a:lvl5pPr>
              <a:buClr>
                <a:schemeClr val="accent6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0" y="6192838"/>
            <a:ext cx="881063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06B24BD-2E6E-451C-9AE1-B862760FB810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2/24/2016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5"/>
            <a:ext cx="2895600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AC82AD-8CFC-4AB9-AD4D-B4038A0EFAC2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2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BB4BA-422C-492C-B2BF-371132F0E9D1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55AF5E-F3AC-42E6-AF7A-57A1C8DB47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36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81000" y="315931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81000" y="1412877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0"/>
            </p:custDataLst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12/09/2012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Kiến trúc phần mềm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2"/>
            </p:custDataLst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3F2A-87B4-4B64-ACC1-BE300AF53389}" type="slidenum">
              <a:rPr lang="vi-VN" smtClean="0"/>
              <a:t>‹#›</a:t>
            </a:fld>
            <a:endParaRPr lang="vi-V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7" r:id="rId3"/>
    <p:sldLayoutId id="2147483689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 baseline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 baseline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 baseline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6F84CB10-63B5-402B-9583-9B36F7566CC3}" type="datetimeFigureOut">
              <a:rPr lang="en-US">
                <a:ea typeface="MS PGothic" panose="020B0600070205080204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2/24/2016</a:t>
            </a:fld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FD7561E-52D8-4BD4-8567-3C9923E01D33}" type="slidenum">
              <a:rPr lang="en-US" altLang="en-US" smtClean="0">
                <a:ea typeface="MS PGothic" panose="020B0600070205080204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30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Calibri" pitchFamily="34" charset="0"/>
                <a:cs typeface="Calibri" pitchFamily="34" charset="0"/>
              </a:rPr>
              <a:t>CTT526 - </a:t>
            </a:r>
            <a:r>
              <a:rPr lang="en-US" sz="3200" dirty="0" err="1">
                <a:latin typeface="Calibri" pitchFamily="34" charset="0"/>
                <a:cs typeface="Calibri" pitchFamily="34" charset="0"/>
              </a:rPr>
              <a:t>Kiến</a:t>
            </a:r>
            <a:r>
              <a:rPr lang="en-US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cs typeface="Calibri" pitchFamily="34" charset="0"/>
              </a:rPr>
              <a:t>trúc</a:t>
            </a:r>
            <a:r>
              <a:rPr lang="en-US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cs typeface="Calibri" pitchFamily="34" charset="0"/>
              </a:rPr>
              <a:t>phần</a:t>
            </a:r>
            <a:r>
              <a:rPr lang="en-US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cs typeface="Calibri" pitchFamily="34" charset="0"/>
              </a:rPr>
              <a:t>mềm</a:t>
            </a:r>
            <a:br>
              <a:rPr lang="en-US" sz="3200" dirty="0">
                <a:latin typeface="Calibri" pitchFamily="34" charset="0"/>
                <a:cs typeface="Calibri" pitchFamily="34" charset="0"/>
              </a:rPr>
            </a:br>
            <a:r>
              <a:rPr lang="en-US" sz="6000" dirty="0" err="1">
                <a:latin typeface="Calibri" pitchFamily="34" charset="0"/>
                <a:cs typeface="Calibri" pitchFamily="34" charset="0"/>
              </a:rPr>
              <a:t>Mở</a:t>
            </a:r>
            <a:r>
              <a:rPr lang="en-US" sz="6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6000" dirty="0" err="1">
                <a:latin typeface="Calibri" pitchFamily="34" charset="0"/>
                <a:cs typeface="Calibri" pitchFamily="34" charset="0"/>
              </a:rPr>
              <a:t>đầu</a:t>
            </a:r>
            <a:endParaRPr lang="en-US" sz="7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573016"/>
            <a:ext cx="6400800" cy="750627"/>
          </a:xfrm>
        </p:spPr>
        <p:txBody>
          <a:bodyPr/>
          <a:lstStyle/>
          <a:p>
            <a:pPr algn="r"/>
            <a:r>
              <a:rPr lang="en-US" sz="200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PGS.TS</a:t>
            </a:r>
            <a:r>
              <a:rPr lang="en-US" sz="20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Trần</a:t>
            </a:r>
            <a:r>
              <a:rPr lang="en-US" sz="20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Minh </a:t>
            </a:r>
            <a:r>
              <a:rPr lang="en-US" sz="2000" dirty="0" err="1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Triết</a:t>
            </a:r>
            <a:endParaRPr lang="en-US" sz="200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r"/>
            <a:r>
              <a:rPr lang="en-US" sz="1800" u="sng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tmtriet@fit.hcmus.edu.vn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299" y="188640"/>
            <a:ext cx="3469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Trường Đại học Khoa Học Tự Nhiên</a:t>
            </a:r>
          </a:p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Khoa Công Nghệ Thông Tin</a:t>
            </a:r>
          </a:p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Bộ môn Công Nghệ Phần Mềm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45333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326107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rã hệ thống theo kiến trúc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Phân rã hệ thống thành các component, module, subsystem</a:t>
            </a:r>
          </a:p>
          <a:p>
            <a:r>
              <a:rPr lang="en-US"/>
              <a:t>Trong kiến trúc phần mềm, cần xác định rõ:</a:t>
            </a:r>
          </a:p>
          <a:p>
            <a:pPr lvl="1"/>
            <a:r>
              <a:rPr lang="en-US"/>
              <a:t>Interface của component</a:t>
            </a:r>
          </a:p>
          <a:p>
            <a:pPr lvl="1"/>
            <a:r>
              <a:rPr lang="en-US"/>
              <a:t>Cách liên lạc và sự phụ thuộc giữa các component</a:t>
            </a:r>
          </a:p>
          <a:p>
            <a:pPr lvl="1"/>
            <a:r>
              <a:rPr lang="en-US"/>
              <a:t>Trách nhiệm của component</a:t>
            </a:r>
          </a:p>
          <a:p>
            <a:pPr lvl="2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607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và sự phụ thuộc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11</a:t>
            </a:fld>
            <a:endParaRPr lang="vi-VN"/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2267744" y="1268605"/>
            <a:ext cx="4787900" cy="4680675"/>
            <a:chOff x="2504" y="3726"/>
            <a:chExt cx="5211" cy="4314"/>
          </a:xfrm>
        </p:grpSpPr>
        <p:sp>
          <p:nvSpPr>
            <p:cNvPr id="36" name="AutoShape 5"/>
            <p:cNvSpPr>
              <a:spLocks noChangeAspect="1" noChangeArrowheads="1"/>
            </p:cNvSpPr>
            <p:nvPr/>
          </p:nvSpPr>
          <p:spPr bwMode="auto">
            <a:xfrm>
              <a:off x="2504" y="3726"/>
              <a:ext cx="5211" cy="4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>
              <a:off x="5062" y="3726"/>
              <a:ext cx="570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C1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2884" y="5022"/>
              <a:ext cx="1327" cy="816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Third Party </a:t>
              </a:r>
            </a:p>
            <a:p>
              <a:r>
                <a:rPr lang="en-US" sz="1200">
                  <a:solidFill>
                    <a:schemeClr val="bg1"/>
                  </a:solidFill>
                </a:rPr>
                <a:t>Component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698" y="6696"/>
              <a:ext cx="1045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900" b="1">
                  <a:solidFill>
                    <a:schemeClr val="bg1"/>
                  </a:solidFill>
                  <a:latin typeface="Arial Narrow" pitchFamily="34" charset="0"/>
                </a:rPr>
                <a:t>Diagram Key</a:t>
              </a: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Component</a:t>
              </a: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Dependency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auto">
            <a:xfrm>
              <a:off x="2504" y="3726"/>
              <a:ext cx="569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C1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>
              <a:off x="3073" y="3726"/>
              <a:ext cx="569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C2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AutoShape 11"/>
            <p:cNvSpPr>
              <a:spLocks noChangeArrowheads="1"/>
            </p:cNvSpPr>
            <p:nvPr/>
          </p:nvSpPr>
          <p:spPr bwMode="auto">
            <a:xfrm>
              <a:off x="3642" y="3726"/>
              <a:ext cx="568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C3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AutoShape 12"/>
            <p:cNvSpPr>
              <a:spLocks noChangeArrowheads="1"/>
            </p:cNvSpPr>
            <p:nvPr/>
          </p:nvSpPr>
          <p:spPr bwMode="auto">
            <a:xfrm>
              <a:off x="4210" y="3726"/>
              <a:ext cx="569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C4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3263" y="4446"/>
              <a:ext cx="1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>
              <a:off x="2694" y="4446"/>
              <a:ext cx="379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Line 15"/>
            <p:cNvSpPr>
              <a:spLocks noChangeShapeType="1"/>
            </p:cNvSpPr>
            <p:nvPr/>
          </p:nvSpPr>
          <p:spPr bwMode="auto">
            <a:xfrm>
              <a:off x="3831" y="4446"/>
              <a:ext cx="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flipH="1">
              <a:off x="4115" y="4446"/>
              <a:ext cx="285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AutoShape 17"/>
            <p:cNvSpPr>
              <a:spLocks noChangeArrowheads="1"/>
            </p:cNvSpPr>
            <p:nvPr/>
          </p:nvSpPr>
          <p:spPr bwMode="auto">
            <a:xfrm>
              <a:off x="4304" y="6798"/>
              <a:ext cx="472" cy="48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>
              <a:off x="2694" y="7614"/>
              <a:ext cx="379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>
              <a:off x="4115" y="7566"/>
              <a:ext cx="56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AutoShape 20"/>
            <p:cNvSpPr>
              <a:spLocks noChangeArrowheads="1"/>
            </p:cNvSpPr>
            <p:nvPr/>
          </p:nvSpPr>
          <p:spPr bwMode="auto">
            <a:xfrm>
              <a:off x="5633" y="5694"/>
              <a:ext cx="1328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Third Party </a:t>
              </a:r>
            </a:p>
            <a:p>
              <a:r>
                <a:rPr lang="en-US" sz="1200">
                  <a:solidFill>
                    <a:schemeClr val="bg1"/>
                  </a:solidFill>
                </a:rPr>
                <a:t>Component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AutoShape 21"/>
            <p:cNvSpPr>
              <a:spLocks noChangeArrowheads="1"/>
            </p:cNvSpPr>
            <p:nvPr/>
          </p:nvSpPr>
          <p:spPr bwMode="auto">
            <a:xfrm>
              <a:off x="6010" y="4686"/>
              <a:ext cx="666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AL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>
              <a:off x="5539" y="4398"/>
              <a:ext cx="567" cy="3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Line 23"/>
            <p:cNvSpPr>
              <a:spLocks noChangeShapeType="1"/>
            </p:cNvSpPr>
            <p:nvPr/>
          </p:nvSpPr>
          <p:spPr bwMode="auto">
            <a:xfrm>
              <a:off x="6295" y="5406"/>
              <a:ext cx="2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2504" y="6126"/>
              <a:ext cx="1800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Four components are directly dependent on a third party component. If the third party component is replaced with a new component with a different interface, changes to each component are likely.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5536" y="6510"/>
              <a:ext cx="2179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Only the AL (abstraction layer) component is directly dependent on the third party component. If the third party component is replaced, changes are restricted to the AL component only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6201" y="4398"/>
              <a:ext cx="188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>
              <a:off x="5537" y="4398"/>
              <a:ext cx="567" cy="3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AutoShape 28"/>
            <p:cNvSpPr>
              <a:spLocks noChangeArrowheads="1"/>
            </p:cNvSpPr>
            <p:nvPr/>
          </p:nvSpPr>
          <p:spPr bwMode="auto">
            <a:xfrm>
              <a:off x="5726" y="3726"/>
              <a:ext cx="569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C2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AutoShape 29"/>
            <p:cNvSpPr>
              <a:spLocks noChangeArrowheads="1"/>
            </p:cNvSpPr>
            <p:nvPr/>
          </p:nvSpPr>
          <p:spPr bwMode="auto">
            <a:xfrm>
              <a:off x="7052" y="3726"/>
              <a:ext cx="568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C4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 flipH="1">
              <a:off x="6675" y="4446"/>
              <a:ext cx="568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AutoShape 31"/>
            <p:cNvSpPr>
              <a:spLocks noChangeArrowheads="1"/>
            </p:cNvSpPr>
            <p:nvPr/>
          </p:nvSpPr>
          <p:spPr bwMode="auto">
            <a:xfrm>
              <a:off x="6389" y="3726"/>
              <a:ext cx="568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C3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 flipH="1">
              <a:off x="6485" y="4446"/>
              <a:ext cx="95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710580" y="6237312"/>
            <a:ext cx="7397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[Nguồn: Ian Gorton, Essential Software Architecture, Springer, 2011]</a:t>
            </a:r>
          </a:p>
        </p:txBody>
      </p:sp>
    </p:spTree>
    <p:extLst>
      <p:ext uri="{BB962C8B-B14F-4D97-AF65-F5344CB8AC3E}">
        <p14:creationId xmlns:p14="http://schemas.microsoft.com/office/powerpoint/2010/main" val="16512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rã các component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12</a:t>
            </a:fld>
            <a:endParaRPr lang="vi-VN"/>
          </a:p>
        </p:txBody>
      </p:sp>
      <p:grpSp>
        <p:nvGrpSpPr>
          <p:cNvPr id="6" name="Group 8"/>
          <p:cNvGrpSpPr>
            <a:grpSpLocks noChangeAspect="1"/>
          </p:cNvGrpSpPr>
          <p:nvPr/>
        </p:nvGrpSpPr>
        <p:grpSpPr bwMode="auto">
          <a:xfrm>
            <a:off x="2457673" y="2060575"/>
            <a:ext cx="4850631" cy="2971800"/>
            <a:chOff x="2598" y="3870"/>
            <a:chExt cx="5402" cy="3744"/>
          </a:xfrm>
        </p:grpSpPr>
        <p:sp>
          <p:nvSpPr>
            <p:cNvPr id="7" name="AutoShape 9"/>
            <p:cNvSpPr>
              <a:spLocks noChangeAspect="1" noChangeArrowheads="1"/>
            </p:cNvSpPr>
            <p:nvPr/>
          </p:nvSpPr>
          <p:spPr bwMode="auto">
            <a:xfrm>
              <a:off x="2598" y="3870"/>
              <a:ext cx="540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2694" y="4446"/>
              <a:ext cx="948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chemeClr val="bg1"/>
                  </a:solidFill>
                </a:rPr>
                <a:t>Client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4021" y="4446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chemeClr val="bg1"/>
                  </a:solidFill>
                </a:rPr>
                <a:t>Broker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>
              <a:off x="5442" y="4446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chemeClr val="bg1"/>
                  </a:solidFill>
                </a:rPr>
                <a:t>Server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600" y="3870"/>
              <a:ext cx="4073" cy="158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6958" y="3870"/>
              <a:ext cx="1042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900" b="1">
                  <a:solidFill>
                    <a:schemeClr val="bg1"/>
                  </a:solidFill>
                  <a:latin typeface="Arial Narrow" pitchFamily="34" charset="0"/>
                </a:rPr>
                <a:t>Diagram Key</a:t>
              </a: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    Component</a:t>
              </a: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endParaRPr lang="en-US" sz="900">
                <a:solidFill>
                  <a:schemeClr val="bg1"/>
                </a:solidFill>
                <a:latin typeface="Arial Narrow" pitchFamily="34" charset="0"/>
              </a:endParaRPr>
            </a:p>
            <a:p>
              <a:r>
                <a:rPr lang="en-US" sz="900">
                  <a:solidFill>
                    <a:schemeClr val="bg1"/>
                  </a:solidFill>
                  <a:latin typeface="Arial Narrow" pitchFamily="34" charset="0"/>
                </a:rPr>
                <a:t>Dependency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6768" y="4158"/>
              <a:ext cx="379" cy="38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>
                  <a:solidFill>
                    <a:schemeClr val="bg1"/>
                  </a:solidFill>
                </a:rPr>
                <a:t>C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6768" y="4926"/>
              <a:ext cx="2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3547" y="4878"/>
              <a:ext cx="47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4968" y="4878"/>
              <a:ext cx="47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2694" y="3870"/>
              <a:ext cx="312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  <a:latin typeface="Arial Narrow" pitchFamily="34" charset="0"/>
                </a:rPr>
                <a:t>Top Level Architecture Description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5157" y="5886"/>
              <a:ext cx="2463" cy="172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693" y="5886"/>
              <a:ext cx="2274" cy="172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AutoShape 22"/>
            <p:cNvSpPr>
              <a:spLocks noChangeArrowheads="1"/>
            </p:cNvSpPr>
            <p:nvPr/>
          </p:nvSpPr>
          <p:spPr bwMode="auto">
            <a:xfrm>
              <a:off x="5345" y="5886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</a:rPr>
                <a:t>Security</a:t>
              </a:r>
            </a:p>
            <a:p>
              <a:r>
                <a:rPr lang="en-US" sz="1000" b="1">
                  <a:solidFill>
                    <a:schemeClr val="bg1"/>
                  </a:solidFill>
                </a:rPr>
                <a:t>Server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2787" y="5982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</a:rPr>
                <a:t>Message Handler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3734" y="6558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</a:rPr>
                <a:t>Directory Server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AutoShape 25"/>
            <p:cNvSpPr>
              <a:spLocks noChangeArrowheads="1"/>
            </p:cNvSpPr>
            <p:nvPr/>
          </p:nvSpPr>
          <p:spPr bwMode="auto">
            <a:xfrm>
              <a:off x="6481" y="6750"/>
              <a:ext cx="1039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</a:rPr>
                <a:t>Data</a:t>
              </a:r>
            </a:p>
            <a:p>
              <a:r>
                <a:rPr lang="en-US" sz="1000" b="1">
                  <a:solidFill>
                    <a:schemeClr val="bg1"/>
                  </a:solidFill>
                </a:rPr>
                <a:t>Store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3735" y="6366"/>
              <a:ext cx="378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734" y="6270"/>
              <a:ext cx="132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 rot="7315253">
              <a:off x="3568" y="5257"/>
              <a:ext cx="735" cy="569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3360612">
              <a:off x="6117" y="5249"/>
              <a:ext cx="735" cy="569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AutoShape 30"/>
            <p:cNvSpPr>
              <a:spLocks noChangeArrowheads="1"/>
            </p:cNvSpPr>
            <p:nvPr/>
          </p:nvSpPr>
          <p:spPr bwMode="auto">
            <a:xfrm>
              <a:off x="5249" y="6750"/>
              <a:ext cx="1042" cy="720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chemeClr val="bg1"/>
                  </a:solidFill>
                </a:rPr>
                <a:t>Request Handler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6196" y="7182"/>
              <a:ext cx="28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V="1">
              <a:off x="5724" y="6606"/>
              <a:ext cx="1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4967" y="7182"/>
              <a:ext cx="28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2598" y="6366"/>
              <a:ext cx="187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484063" y="6250945"/>
            <a:ext cx="7397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[Nguồn: Ian Gorton, Essential Software Architecture, Springer, 2011]</a:t>
            </a:r>
          </a:p>
        </p:txBody>
      </p:sp>
    </p:spTree>
    <p:extLst>
      <p:ext uri="{BB962C8B-B14F-4D97-AF65-F5344CB8AC3E}">
        <p14:creationId xmlns:p14="http://schemas.microsoft.com/office/powerpoint/2010/main" val="365077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Thảo luận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Một số ví dụ thực tế về kiến trúc phần mềm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723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và kiến trúc phần mềm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Khái niệm về kiến trúc</a:t>
            </a:r>
          </a:p>
          <a:p>
            <a:r>
              <a:rPr lang="en-US"/>
              <a:t>Khái niệm về kiến trúc phần mềm</a:t>
            </a:r>
          </a:p>
          <a:p>
            <a:r>
              <a:rPr lang="en-US"/>
              <a:t>Vì sao cần sử dụng kiến trúc</a:t>
            </a:r>
          </a:p>
          <a:p>
            <a:r>
              <a:rPr lang="en-US"/>
              <a:t>Vì sao cần sử dụng kiến trúc phần mềm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568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và quy hoạch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3</a:t>
            </a:fld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251520" y="4129335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400">
                <a:solidFill>
                  <a:schemeClr val="bg1"/>
                </a:solidFill>
              </a:rPr>
              <a:t>Đồ án quy hoạch Khu đô thị mới Thủ Thiêm </a:t>
            </a:r>
            <a:endParaRPr lang="en-US" sz="1400" i="1">
              <a:solidFill>
                <a:schemeClr val="bg1"/>
              </a:solidFill>
            </a:endParaRPr>
          </a:p>
        </p:txBody>
      </p:sp>
      <p:pic>
        <p:nvPicPr>
          <p:cNvPr id="1034" name="Picture 10" descr="http://www.thuthiem.hochiminhcity.gov.vn/image/image_gallery?uuid=83811106-7ef4-428a-bbdb-95b3a4c03747&amp;groupId=21232&amp;t=13037206869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25216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520" y="4438853"/>
            <a:ext cx="3960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bg1"/>
                </a:solidFill>
              </a:rPr>
              <a:t>Nguồn: </a:t>
            </a:r>
            <a:r>
              <a:rPr lang="en-US" sz="1200" i="1" u="sng">
                <a:solidFill>
                  <a:schemeClr val="bg1"/>
                </a:solidFill>
              </a:rPr>
              <a:t>http://www.thuthiem.hochiminhcity.gov.vn/image/image_gallery?uuid=83811106-7ef4-428a-bbdb-95b3a4c03747&amp;groupId=21232&amp;t=1303720686921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6016" y="409855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Kiến trúc nhà </a:t>
            </a: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6016" y="4653136"/>
            <a:ext cx="23535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u="sng">
                <a:solidFill>
                  <a:schemeClr val="bg1"/>
                </a:solidFill>
              </a:rPr>
              <a:t>http://www.nhadep-magazine.com/</a:t>
            </a:r>
          </a:p>
        </p:txBody>
      </p:sp>
      <p:pic>
        <p:nvPicPr>
          <p:cNvPr id="1040" name="Picture 16" descr="http://www.nhadep-magazine.com/web/data/news/2007/12/1091/nhadongi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00" y="1418710"/>
            <a:ext cx="3734978" cy="267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38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và quy hoạch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4</a:t>
            </a:fld>
            <a:endParaRPr lang="vi-VN"/>
          </a:p>
        </p:txBody>
      </p:sp>
      <p:pic>
        <p:nvPicPr>
          <p:cNvPr id="6" name="Picture 8" descr="http://www.inquisitr.com/wp-content/2010/07/starcraf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2" y="1299270"/>
            <a:ext cx="304799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pnmedia.gamespy.com/planetageofempires.gamespy.com/fms/images/potd/60/1180501448_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706" y="129927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Rt039ohPTfGVWdVLn6rCpRL8pLsiM3ZnP9nnmoszhvzBHBnCSat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933056"/>
            <a:ext cx="3714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23630" r="25146" b="9259"/>
          <a:stretch/>
        </p:blipFill>
        <p:spPr bwMode="auto">
          <a:xfrm>
            <a:off x="5467260" y="3933056"/>
            <a:ext cx="342522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24561" y="358527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Starcraft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358527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Age of Empires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5789" y="618220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Happy Farm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9069" y="621905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Ikariam</a:t>
            </a:r>
          </a:p>
        </p:txBody>
      </p:sp>
    </p:spTree>
    <p:extLst>
      <p:ext uri="{BB962C8B-B14F-4D97-AF65-F5344CB8AC3E}">
        <p14:creationId xmlns:p14="http://schemas.microsoft.com/office/powerpoint/2010/main" val="335180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và quy hoạch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5</a:t>
            </a:fld>
            <a:endParaRPr lang="vi-VN"/>
          </a:p>
        </p:txBody>
      </p:sp>
      <p:pic>
        <p:nvPicPr>
          <p:cNvPr id="3074" name="Picture 2" descr="http://us.123rf.com/400wm/400/400/tupungato/tupungato1108/tupungato110800250/10443182-soccer-field--doodle-drawing-football-tactics-and-strategy--popular-4-4-2-team-for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51920" y="181580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u="sng">
                <a:solidFill>
                  <a:schemeClr val="bg1"/>
                </a:solidFill>
              </a:rPr>
              <a:t>http://us.123rf.com/400wm/400/400/tupungato/tupungato1108/tupungato110800250/10443182-soccer-field--doodle-drawing-football-tactics-and-strategy--popular-4-4-2-team-formation.jpg</a:t>
            </a:r>
          </a:p>
        </p:txBody>
      </p:sp>
      <p:pic>
        <p:nvPicPr>
          <p:cNvPr id="3076" name="Picture 4" descr="http://truclamsontrang.files.wordpress.com/2012/04/redcliff-conceptar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88295"/>
            <a:ext cx="6246440" cy="19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5536" y="6108055"/>
            <a:ext cx="78848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>
                <a:solidFill>
                  <a:schemeClr val="bg1"/>
                </a:solidFill>
              </a:rPr>
              <a:t>http://truclamsontrang.files.wordpress.com/2012/04/redcliff-conceptart1.jpg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07904" y="148478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Đội hình trên sân cỏ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215" y="5870461"/>
            <a:ext cx="2625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Trận Bát quái (phim Xích Bích)</a:t>
            </a:r>
          </a:p>
        </p:txBody>
      </p:sp>
    </p:spTree>
    <p:extLst>
      <p:ext uri="{BB962C8B-B14F-4D97-AF65-F5344CB8AC3E}">
        <p14:creationId xmlns:p14="http://schemas.microsoft.com/office/powerpoint/2010/main" val="172989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 về kiến trúc phần mềm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i="1"/>
              <a:t>“Architecture is the </a:t>
            </a:r>
            <a:r>
              <a:rPr lang="en-US" b="1" i="1"/>
              <a:t>fundamental organization</a:t>
            </a:r>
            <a:r>
              <a:rPr lang="en-US" i="1"/>
              <a:t> of a system, embodied in its </a:t>
            </a:r>
            <a:r>
              <a:rPr lang="en-US" b="1" i="1"/>
              <a:t>components</a:t>
            </a:r>
            <a:r>
              <a:rPr lang="en-US" i="1"/>
              <a:t>, their </a:t>
            </a:r>
            <a:r>
              <a:rPr lang="en-US" b="1" i="1"/>
              <a:t>relationships</a:t>
            </a:r>
            <a:r>
              <a:rPr lang="en-US" i="1"/>
              <a:t> to </a:t>
            </a:r>
            <a:r>
              <a:rPr lang="en-US" b="1" i="1"/>
              <a:t>each other</a:t>
            </a:r>
            <a:r>
              <a:rPr lang="en-US" i="1"/>
              <a:t> and the </a:t>
            </a:r>
            <a:r>
              <a:rPr lang="en-US" b="1" i="1"/>
              <a:t>environment</a:t>
            </a:r>
            <a:r>
              <a:rPr lang="en-US" i="1"/>
              <a:t>, and the principles governing its </a:t>
            </a:r>
            <a:r>
              <a:rPr lang="en-US" b="1" i="1"/>
              <a:t>design and evolution</a:t>
            </a:r>
            <a:r>
              <a:rPr lang="en-US" i="1"/>
              <a:t>.”</a:t>
            </a:r>
          </a:p>
          <a:p>
            <a:pPr marL="0" indent="0" algn="r">
              <a:buNone/>
            </a:pPr>
            <a:r>
              <a:rPr lang="en-US"/>
              <a:t>[Định nghĩa trong ANSI/IEEE Std 1471-2000]</a:t>
            </a:r>
          </a:p>
          <a:p>
            <a:pPr marL="0" indent="0" algn="r">
              <a:buNone/>
            </a:pPr>
            <a:endParaRPr lang="en-US"/>
          </a:p>
          <a:p>
            <a:pPr algn="just"/>
            <a:r>
              <a:rPr lang="en-US" i="1"/>
              <a:t>“The software architecture of a program or computing system is the </a:t>
            </a:r>
            <a:r>
              <a:rPr lang="en-US" b="1" i="1"/>
              <a:t>structure or structures</a:t>
            </a:r>
            <a:r>
              <a:rPr lang="en-US" i="1"/>
              <a:t> of the system, which comprise </a:t>
            </a:r>
            <a:r>
              <a:rPr lang="en-US" b="1" i="1"/>
              <a:t>software elements</a:t>
            </a:r>
            <a:r>
              <a:rPr lang="en-US" i="1"/>
              <a:t>, the </a:t>
            </a:r>
            <a:r>
              <a:rPr lang="en-US" b="1" i="1"/>
              <a:t>externally visible properties</a:t>
            </a:r>
            <a:r>
              <a:rPr lang="en-US" i="1"/>
              <a:t> of those elements, and the </a:t>
            </a:r>
            <a:r>
              <a:rPr lang="en-US" b="1" i="1"/>
              <a:t>relationships</a:t>
            </a:r>
            <a:r>
              <a:rPr lang="en-US" i="1"/>
              <a:t> among them.</a:t>
            </a:r>
            <a:r>
              <a:rPr lang="en-US"/>
              <a:t>”</a:t>
            </a:r>
          </a:p>
          <a:p>
            <a:pPr marL="0" indent="0" algn="r">
              <a:buNone/>
            </a:pPr>
            <a:r>
              <a:rPr lang="en-US"/>
              <a:t>[Định nghĩa của SEI]</a:t>
            </a:r>
          </a:p>
          <a:p>
            <a:pPr marL="0" indent="0" algn="r">
              <a:buNone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24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 về kiến trúc phần mềm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1"/>
              <a:t>“[Software architecture goes] beyond the algorithms and data structures of the computation; designing and specifying the </a:t>
            </a:r>
            <a:r>
              <a:rPr lang="en-US" b="1" i="1"/>
              <a:t>overall system structure</a:t>
            </a:r>
            <a:r>
              <a:rPr lang="en-US" i="1"/>
              <a:t> emerges as a new kind of problem. </a:t>
            </a:r>
            <a:r>
              <a:rPr lang="en-US" b="1" i="1"/>
              <a:t>Structural issues</a:t>
            </a:r>
            <a:r>
              <a:rPr lang="en-US" i="1"/>
              <a:t> include gross organization and global control structure; </a:t>
            </a:r>
            <a:r>
              <a:rPr lang="en-US" b="1" i="1"/>
              <a:t>protocols for communication</a:t>
            </a:r>
            <a:r>
              <a:rPr lang="en-US" i="1"/>
              <a:t>, </a:t>
            </a:r>
            <a:r>
              <a:rPr lang="en-US" b="1" i="1"/>
              <a:t>synchronization, and data access</a:t>
            </a:r>
            <a:r>
              <a:rPr lang="en-US" i="1"/>
              <a:t>; </a:t>
            </a:r>
            <a:r>
              <a:rPr lang="en-US" b="1" i="1"/>
              <a:t>assignment of functionality to design elements</a:t>
            </a:r>
            <a:r>
              <a:rPr lang="en-US" i="1"/>
              <a:t>; </a:t>
            </a:r>
            <a:r>
              <a:rPr lang="en-US" b="1" i="1"/>
              <a:t>physical distribution</a:t>
            </a:r>
            <a:r>
              <a:rPr lang="en-US" i="1"/>
              <a:t>; </a:t>
            </a:r>
            <a:r>
              <a:rPr lang="en-US" b="1" i="1"/>
              <a:t>composition of design elements</a:t>
            </a:r>
            <a:r>
              <a:rPr lang="en-US" i="1"/>
              <a:t>; </a:t>
            </a:r>
            <a:r>
              <a:rPr lang="en-US" b="1" i="1"/>
              <a:t>scaling and performance</a:t>
            </a:r>
            <a:r>
              <a:rPr lang="en-US" i="1"/>
              <a:t>; and </a:t>
            </a:r>
            <a:r>
              <a:rPr lang="en-US" b="1" i="1"/>
              <a:t>selection among design alternatives.”</a:t>
            </a:r>
          </a:p>
          <a:p>
            <a:pPr marL="0" indent="0" algn="r">
              <a:buNone/>
            </a:pPr>
            <a:r>
              <a:rPr lang="en-US"/>
              <a:t>[Garlan và Shaw]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976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Những công việc và vấn đề thường gặp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Đề xuất </a:t>
            </a:r>
            <a:r>
              <a:rPr lang="en-US"/>
              <a:t>kiến trúc: cách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phân rã kiến trúc</a:t>
            </a:r>
            <a:r>
              <a:rPr lang="en-US"/>
              <a:t> (thành bao nhiêu cấp?) và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cách liên lạc </a:t>
            </a:r>
            <a:r>
              <a:rPr lang="en-US"/>
              <a:t>giữa các thành phần.</a:t>
            </a: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Hiện thực hóa </a:t>
            </a:r>
            <a:r>
              <a:rPr lang="en-US"/>
              <a:t>kiến trúc</a:t>
            </a: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Thay thế </a:t>
            </a:r>
            <a:r>
              <a:rPr lang="en-US"/>
              <a:t>một số thành phần trong kiến trúc</a:t>
            </a: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Thay đổi </a:t>
            </a:r>
            <a:r>
              <a:rPr lang="en-US"/>
              <a:t>kiến trúc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476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kiến trúc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Thiết kế kiến trúc phần mềm là một công đoạn trong phân tích – thiết kế phần mềm</a:t>
            </a:r>
          </a:p>
          <a:p>
            <a:r>
              <a:rPr lang="en-US"/>
              <a:t>Không phải mọi công việc thiết kế đều đặt mục tiêu là thiết kế kiến trúc</a:t>
            </a:r>
          </a:p>
          <a:p>
            <a:pPr algn="just"/>
            <a:r>
              <a:rPr lang="en-US"/>
              <a:t>Kiến trúc: hướng đến khả năng giải quyết những vấn đề khó khăn khi phải thay đổi trong phần mềm sau ngay cả khi đã xây dựng hoàn thành sản phẩm</a:t>
            </a:r>
          </a:p>
          <a:p>
            <a:pPr lvl="1"/>
            <a:r>
              <a:rPr lang="en-US"/>
              <a:t>Ví dụ?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3F2A-87B4-4B64-ACC1-BE300AF53389}" type="slidenum">
              <a:rPr lang="vi-VN" smtClean="0"/>
              <a:pPr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4399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QAoP9Sb6bgY0KgKPEs8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sMbgx6fGL87yw3VeVBd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HI15DKhAjxMEXJpVeVC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OGj1vFLavc785sersvp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MR5cOZmhW2ZlTkMCeBP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xODWHNs6B9weTrViQLO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8KyTFQgNlGyckhySizP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OFqkGWL3kMjrFTnN7BQ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FH7EJYteprFiVTsk9j2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TSBFuvrdYC3Z0Jd2dMA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MnYukNswLvsTNe24tXM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KArD1kn80nX7WAXUzlC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fVTI666fGhn16eG0aEK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w6WZ08jCicpJ82BBGlp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HI15DKhAjxMEXJpVeVC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OGj1vFLavc785sersvp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MR5cOZmhW2ZlTkMCeBP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xODWHNs6B9weTrViQLO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HI15DKhAjxMEXJpVeVC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OGj1vFLavc785sersvp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MR5cOZmhW2ZlTkMCeBP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xODWHNs6B9weTrViQLO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q9nenImXuGK6PNnvRQJ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8KyTFQgNlGyckhySizP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2Dj9SKTMlecTahgNWEM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hmQK9w3uL7uBO7JUeQB4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TWC5f3T4gdILgtpIdP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ilaxSINaXaWQXOwrOqR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6lsrO7nepLobDgUHbbh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PpvAbM1RH5tVfP4rTGMJ"/>
</p:tagLst>
</file>

<file path=ppt/theme/theme1.xml><?xml version="1.0" encoding="utf-8"?>
<a:theme xmlns:a="http://schemas.openxmlformats.org/drawingml/2006/main" name="2_Blue Rays Segoe Templat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30" ma:contentTypeDescription="Create a new document." ma:contentTypeScope="" ma:versionID="b6358c8e9ccf10d22debe3a56dce56ac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FA37A17A-5AD6-4B09-81A0-DE04FC5040A4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3E64B3FB-D41B-43EA-9BB3-E80B28B33B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B37FCA-EF47-4CD9-8D1A-A1A3C98D523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11328</TotalTime>
  <Words>657</Words>
  <Application>Microsoft Office PowerPoint</Application>
  <PresentationFormat>On-screen Show (4:3)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Narrow</vt:lpstr>
      <vt:lpstr>Calibri</vt:lpstr>
      <vt:lpstr>MS PGothic</vt:lpstr>
      <vt:lpstr>Tahoma</vt:lpstr>
      <vt:lpstr>Wingdings</vt:lpstr>
      <vt:lpstr>Wingdings 2</vt:lpstr>
      <vt:lpstr>2_Blue Rays Segoe Template</vt:lpstr>
      <vt:lpstr>Office Theme</vt:lpstr>
      <vt:lpstr>CTT526 - Kiến trúc phần mềm Mở đầu</vt:lpstr>
      <vt:lpstr>Kiến trúc và kiến trúc phần mềm</vt:lpstr>
      <vt:lpstr>Kiến trúc và quy hoạch</vt:lpstr>
      <vt:lpstr>Kiến trúc và quy hoạch</vt:lpstr>
      <vt:lpstr>Kiến trúc và quy hoạch</vt:lpstr>
      <vt:lpstr>Khái niệm về kiến trúc phần mềm</vt:lpstr>
      <vt:lpstr>Khái niệm về kiến trúc phần mềm</vt:lpstr>
      <vt:lpstr>Những công việc và vấn đề thường gặp </vt:lpstr>
      <vt:lpstr>Thiết kế kiến trúc</vt:lpstr>
      <vt:lpstr>Phân rã hệ thống theo kiến trúc</vt:lpstr>
      <vt:lpstr>Cấu trúc và sự phụ thuộc</vt:lpstr>
      <vt:lpstr>Phân rã các component</vt:lpstr>
      <vt:lpstr>Thảo luận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và phát triển hệ thống xây dựng và vận hành robot thu thập thông tin trên web và ứng dụng</dc:title>
  <dc:creator>Nguyen Huy Khanh</dc:creator>
  <cp:lastModifiedBy>Minh-Triet TRAN</cp:lastModifiedBy>
  <cp:revision>869</cp:revision>
  <dcterms:created xsi:type="dcterms:W3CDTF">2010-06-07T17:39:31Z</dcterms:created>
  <dcterms:modified xsi:type="dcterms:W3CDTF">2016-02-24T10:27:51Z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TC102867099990</vt:lpwstr>
  </property>
</Properties>
</file>